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Default Extension="AVI" ContentType="video/avi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59"/>
  </p:notesMasterIdLst>
  <p:handoutMasterIdLst>
    <p:handoutMasterId r:id="rId60"/>
  </p:handoutMasterIdLst>
  <p:sldIdLst>
    <p:sldId id="315" r:id="rId3"/>
    <p:sldId id="316" r:id="rId4"/>
    <p:sldId id="302" r:id="rId5"/>
    <p:sldId id="317" r:id="rId6"/>
    <p:sldId id="325" r:id="rId7"/>
    <p:sldId id="319" r:id="rId8"/>
    <p:sldId id="322" r:id="rId9"/>
    <p:sldId id="323" r:id="rId10"/>
    <p:sldId id="321" r:id="rId11"/>
    <p:sldId id="331" r:id="rId12"/>
    <p:sldId id="303" r:id="rId13"/>
    <p:sldId id="326" r:id="rId14"/>
    <p:sldId id="327" r:id="rId15"/>
    <p:sldId id="329" r:id="rId16"/>
    <p:sldId id="328" r:id="rId17"/>
    <p:sldId id="320" r:id="rId18"/>
    <p:sldId id="332" r:id="rId19"/>
    <p:sldId id="336" r:id="rId20"/>
    <p:sldId id="334" r:id="rId21"/>
    <p:sldId id="337" r:id="rId22"/>
    <p:sldId id="335" r:id="rId23"/>
    <p:sldId id="338" r:id="rId24"/>
    <p:sldId id="339" r:id="rId25"/>
    <p:sldId id="373" r:id="rId26"/>
    <p:sldId id="342" r:id="rId27"/>
    <p:sldId id="333" r:id="rId28"/>
    <p:sldId id="341" r:id="rId29"/>
    <p:sldId id="340" r:id="rId30"/>
    <p:sldId id="343" r:id="rId31"/>
    <p:sldId id="344" r:id="rId32"/>
    <p:sldId id="346" r:id="rId33"/>
    <p:sldId id="347" r:id="rId34"/>
    <p:sldId id="348" r:id="rId35"/>
    <p:sldId id="349" r:id="rId36"/>
    <p:sldId id="350" r:id="rId37"/>
    <p:sldId id="351" r:id="rId38"/>
    <p:sldId id="345" r:id="rId39"/>
    <p:sldId id="354" r:id="rId40"/>
    <p:sldId id="352" r:id="rId41"/>
    <p:sldId id="355" r:id="rId42"/>
    <p:sldId id="357" r:id="rId43"/>
    <p:sldId id="359" r:id="rId44"/>
    <p:sldId id="360" r:id="rId45"/>
    <p:sldId id="378" r:id="rId46"/>
    <p:sldId id="362" r:id="rId47"/>
    <p:sldId id="361" r:id="rId48"/>
    <p:sldId id="356" r:id="rId49"/>
    <p:sldId id="363" r:id="rId50"/>
    <p:sldId id="364" r:id="rId51"/>
    <p:sldId id="368" r:id="rId52"/>
    <p:sldId id="312" r:id="rId53"/>
    <p:sldId id="369" r:id="rId54"/>
    <p:sldId id="374" r:id="rId55"/>
    <p:sldId id="377" r:id="rId56"/>
    <p:sldId id="375" r:id="rId57"/>
    <p:sldId id="372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D4D4D"/>
    <a:srgbClr val="FFFFFF"/>
    <a:srgbClr val="66FFFF"/>
    <a:srgbClr val="FF0066"/>
    <a:srgbClr val="FFFF00"/>
    <a:srgbClr val="33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701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EF673A-DE00-462C-A87F-C25BFA96A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781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DF3D4DA-7F86-4CDA-9889-1309F44A8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1286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0D4D9B-3C10-487A-81E4-65655F7F88DC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12EA85-D25C-4185-9905-8BEB0949A128}" type="slidenum">
              <a:rPr lang="en-US" sz="1200" smtClean="0"/>
              <a:pPr eaLnBrk="1" hangingPunct="1"/>
              <a:t>10</a:t>
            </a:fld>
            <a:endParaRPr lang="en-US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760A72-CBD3-4884-9169-4972936112F5}" type="slidenum">
              <a:rPr lang="en-US" sz="1200" smtClean="0"/>
              <a:pPr eaLnBrk="1" hangingPunct="1"/>
              <a:t>11</a:t>
            </a:fld>
            <a:endParaRPr lang="en-US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269863-DED4-4691-B212-7E7A473B4E56}" type="slidenum">
              <a:rPr lang="en-US" sz="1200" smtClean="0"/>
              <a:pPr eaLnBrk="1" hangingPunct="1"/>
              <a:t>12</a:t>
            </a:fld>
            <a:endParaRPr lang="en-US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D70B54-C5D6-4E9E-ABA5-A746C20F519F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260E69-9883-447F-B36A-7439155A6F7D}" type="slidenum">
              <a:rPr lang="en-US" sz="1200" smtClean="0"/>
              <a:pPr eaLnBrk="1" hangingPunct="1"/>
              <a:t>14</a:t>
            </a:fld>
            <a:endParaRPr lang="en-US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3158FE9-F4EB-4002-84FD-B246CD4B3C6C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3346BD-958C-4287-8FB5-CB7D07F074A2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3DEAF5-B03D-428A-AF05-F26D05D9BA32}" type="slidenum">
              <a:rPr lang="en-US" sz="1200" smtClean="0"/>
              <a:pPr eaLnBrk="1" hangingPunct="1"/>
              <a:t>17</a:t>
            </a:fld>
            <a:endParaRPr lang="en-US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69C5CE-6698-428C-A53B-32DDE63DC307}" type="slidenum">
              <a:rPr lang="en-US" sz="1200" smtClean="0"/>
              <a:pPr eaLnBrk="1" hangingPunct="1"/>
              <a:t>18</a:t>
            </a:fld>
            <a:endParaRPr lang="en-US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337B11-2D17-4658-82BE-A95C4D5435E2}" type="slidenum">
              <a:rPr lang="en-US" sz="1200" smtClean="0"/>
              <a:pPr eaLnBrk="1" hangingPunct="1"/>
              <a:t>19</a:t>
            </a:fld>
            <a:endParaRPr lang="en-US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54222D8-013C-43DE-83CC-F0774765ADC9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7DE391-66C0-42AB-8AAC-38EE28FD1D05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355C3E-DA73-4DDC-9028-6D846ACC0CF6}" type="slidenum">
              <a:rPr lang="en-US" sz="1200" smtClean="0"/>
              <a:pPr eaLnBrk="1" hangingPunct="1"/>
              <a:t>21</a:t>
            </a:fld>
            <a:endParaRPr lang="en-US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ACBA96-4122-474C-835A-33EE2374AAD3}" type="slidenum">
              <a:rPr lang="en-US" sz="1200" smtClean="0"/>
              <a:pPr eaLnBrk="1" hangingPunct="1"/>
              <a:t>22</a:t>
            </a:fld>
            <a:endParaRPr lang="en-US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8F72B9-DB93-4922-BC60-FDD32B037F14}" type="slidenum">
              <a:rPr lang="en-US" sz="1200" smtClean="0"/>
              <a:pPr eaLnBrk="1" hangingPunct="1"/>
              <a:t>23</a:t>
            </a:fld>
            <a:endParaRPr lang="en-U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0902B9-AA0D-49AA-A19F-C9221D4ECC3F}" type="slidenum">
              <a:rPr lang="en-US" sz="1200" smtClean="0"/>
              <a:pPr eaLnBrk="1" hangingPunct="1"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1252F6F-E9FD-44EE-AF58-E2EEB4928244}" type="slidenum">
              <a:rPr lang="en-US" sz="1200" smtClean="0"/>
              <a:pPr eaLnBrk="1" hangingPunct="1"/>
              <a:t>25</a:t>
            </a:fld>
            <a:endParaRPr lang="en-U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ACEA877-D2FF-429C-BDC0-D681F0AE813E}" type="slidenum">
              <a:rPr lang="en-US" sz="1200" smtClean="0"/>
              <a:pPr eaLnBrk="1" hangingPunct="1"/>
              <a:t>26</a:t>
            </a:fld>
            <a:endParaRPr 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559CD1-849E-493B-A6D3-43104220BC5B}" type="slidenum">
              <a:rPr lang="en-US" sz="1200" smtClean="0"/>
              <a:pPr eaLnBrk="1" hangingPunct="1"/>
              <a:t>27</a:t>
            </a:fld>
            <a:endParaRPr lang="en-US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3BE4CE-90F0-4E12-AF52-2110844CAF38}" type="slidenum">
              <a:rPr lang="en-US" sz="1200" smtClean="0"/>
              <a:pPr eaLnBrk="1" hangingPunct="1"/>
              <a:t>28</a:t>
            </a:fld>
            <a:endParaRPr 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E77F026-F169-4CF2-A67A-FD1E387C6CC4}" type="slidenum">
              <a:rPr lang="en-US" sz="1200" smtClean="0"/>
              <a:pPr eaLnBrk="1" hangingPunct="1"/>
              <a:t>29</a:t>
            </a:fld>
            <a:endParaRPr lang="en-US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4FC309-0FD5-497C-9BC4-01B6729A5C33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056A79-535C-4472-8E59-677E8AB5E69B}" type="slidenum">
              <a:rPr lang="en-US" sz="1200" smtClean="0"/>
              <a:pPr eaLnBrk="1" hangingPunct="1"/>
              <a:t>30</a:t>
            </a:fld>
            <a:endParaRPr lang="en-US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114AB5-0FCD-496A-A43A-46E4233BB948}" type="slidenum">
              <a:rPr lang="en-US" sz="1200" smtClean="0"/>
              <a:pPr eaLnBrk="1" hangingPunct="1"/>
              <a:t>31</a:t>
            </a:fld>
            <a:endParaRPr lang="en-US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3667B8-5413-461A-845C-6EE12798E29D}" type="slidenum">
              <a:rPr lang="en-US" sz="1200" smtClean="0"/>
              <a:pPr eaLnBrk="1" hangingPunct="1"/>
              <a:t>32</a:t>
            </a:fld>
            <a:endParaRPr lang="en-US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724990-B575-4BB0-8CDF-339BEC2B4A71}" type="slidenum">
              <a:rPr lang="en-US" sz="1200" smtClean="0"/>
              <a:pPr eaLnBrk="1" hangingPunct="1"/>
              <a:t>33</a:t>
            </a:fld>
            <a:endParaRPr lang="en-US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9A23C5-7F7B-4C08-8A1E-6E365D3AF9C8}" type="slidenum">
              <a:rPr lang="en-US" sz="1200" smtClean="0"/>
              <a:pPr eaLnBrk="1" hangingPunct="1"/>
              <a:t>34</a:t>
            </a:fld>
            <a:endParaRPr lang="en-U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D4A171-2CF5-4EB0-B72B-83FE1B92A975}" type="slidenum">
              <a:rPr lang="en-US" sz="1200" smtClean="0"/>
              <a:pPr eaLnBrk="1" hangingPunct="1"/>
              <a:t>35</a:t>
            </a:fld>
            <a:endParaRPr lang="en-US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67CE85-4FE4-4517-9555-082A6ECF96CA}" type="slidenum">
              <a:rPr lang="en-US" sz="1200" smtClean="0"/>
              <a:pPr eaLnBrk="1" hangingPunct="1"/>
              <a:t>36</a:t>
            </a:fld>
            <a:endParaRPr lang="en-U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662B21-20A7-4C30-AE81-8C881729896D}" type="slidenum">
              <a:rPr lang="en-US" sz="1200" smtClean="0"/>
              <a:pPr eaLnBrk="1" hangingPunct="1"/>
              <a:t>37</a:t>
            </a:fld>
            <a:endParaRPr lang="en-US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F76553-FB62-42A5-A47A-75A5F3B526C4}" type="slidenum">
              <a:rPr lang="en-US" sz="1200" smtClean="0"/>
              <a:pPr eaLnBrk="1" hangingPunct="1"/>
              <a:t>38</a:t>
            </a:fld>
            <a:endParaRPr lang="en-US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477746-C1A8-4268-9DE6-1A6E0FFAB502}" type="slidenum">
              <a:rPr lang="en-US" sz="1200" smtClean="0"/>
              <a:pPr eaLnBrk="1" hangingPunct="1"/>
              <a:t>39</a:t>
            </a:fld>
            <a:endParaRPr lang="en-US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C809C3-8B8D-4DE3-B060-3BEEF16D01CC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32BD4C-F4B9-47E8-A9BB-E1B9856DC115}" type="slidenum">
              <a:rPr lang="en-US" sz="1200" smtClean="0"/>
              <a:pPr eaLnBrk="1" hangingPunct="1"/>
              <a:t>40</a:t>
            </a:fld>
            <a:endParaRPr lang="en-U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3C1F43-150D-4F58-AF73-C8602150ACD3}" type="slidenum">
              <a:rPr lang="en-US" sz="1200" smtClean="0"/>
              <a:pPr eaLnBrk="1" hangingPunct="1"/>
              <a:t>41</a:t>
            </a:fld>
            <a:endParaRPr 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D7959A7-D24D-4B18-B1FA-6FFCE9CC4BB2}" type="slidenum">
              <a:rPr lang="en-US" sz="1200" smtClean="0"/>
              <a:pPr eaLnBrk="1" hangingPunct="1"/>
              <a:t>42</a:t>
            </a:fld>
            <a:endParaRPr lang="en-U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3C8C46-DC15-4261-B0B6-24E114E69601}" type="slidenum">
              <a:rPr lang="en-US" sz="1200" smtClean="0"/>
              <a:pPr eaLnBrk="1" hangingPunct="1"/>
              <a:t>43</a:t>
            </a:fld>
            <a:endParaRPr lang="en-US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3C1F43-150D-4F58-AF73-C8602150ACD3}" type="slidenum">
              <a:rPr lang="en-US" sz="1200" smtClean="0"/>
              <a:pPr eaLnBrk="1" hangingPunct="1"/>
              <a:t>44</a:t>
            </a:fld>
            <a:endParaRPr 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AF6CEE-6978-44C4-9605-053352929DA4}" type="slidenum">
              <a:rPr lang="en-US" sz="1200" smtClean="0"/>
              <a:pPr eaLnBrk="1" hangingPunct="1"/>
              <a:t>45</a:t>
            </a:fld>
            <a:endParaRPr lang="en-US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02A0FB-F088-4B92-A081-00E2FD7F6B42}" type="slidenum">
              <a:rPr lang="en-US" sz="1200" smtClean="0"/>
              <a:pPr eaLnBrk="1" hangingPunct="1"/>
              <a:t>46</a:t>
            </a:fld>
            <a:endParaRPr lang="en-U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69A7BF-DD1A-43AC-B831-3F4D5191FDFE}" type="slidenum">
              <a:rPr lang="en-US" sz="1200" smtClean="0"/>
              <a:pPr eaLnBrk="1" hangingPunct="1"/>
              <a:t>47</a:t>
            </a:fld>
            <a:endParaRPr lang="en-US" sz="12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8158C5-15B8-49B7-A0EA-7D444ABB1D4F}" type="slidenum">
              <a:rPr lang="en-US" sz="1200" smtClean="0"/>
              <a:pPr eaLnBrk="1" hangingPunct="1"/>
              <a:t>48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D98501-1846-4FD9-A383-9776395F06F1}" type="slidenum">
              <a:rPr lang="en-US" sz="1200" smtClean="0"/>
              <a:pPr eaLnBrk="1" hangingPunct="1"/>
              <a:t>49</a:t>
            </a:fld>
            <a:endParaRPr 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61CD33-449A-4552-B19A-CAE18331E553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C95D8F-C067-4CBC-8593-1C7F9CAC1A9F}" type="slidenum">
              <a:rPr lang="en-US" sz="1200" smtClean="0"/>
              <a:pPr eaLnBrk="1" hangingPunct="1"/>
              <a:t>50</a:t>
            </a:fld>
            <a:endParaRPr 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4AABD4-1303-431D-BDB1-E8CCC6F1E90D}" type="slidenum">
              <a:rPr lang="en-US" sz="1200" smtClean="0"/>
              <a:pPr eaLnBrk="1" hangingPunct="1"/>
              <a:t>51</a:t>
            </a:fld>
            <a:endParaRPr lang="en-US" sz="12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9D4D93-B7A7-40DC-89A1-AF85A98420EF}" type="slidenum">
              <a:rPr lang="en-US" sz="1200" smtClean="0"/>
              <a:pPr eaLnBrk="1" hangingPunct="1"/>
              <a:t>52</a:t>
            </a:fld>
            <a:endParaRPr lang="en-US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9D4D93-B7A7-40DC-89A1-AF85A98420EF}" type="slidenum">
              <a:rPr lang="en-US" sz="1200" smtClean="0"/>
              <a:pPr eaLnBrk="1" hangingPunct="1"/>
              <a:t>53</a:t>
            </a:fld>
            <a:endParaRPr lang="en-US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EE8FD0-3553-4265-ABA3-C8C8FBD7D839}" type="slidenum">
              <a:rPr lang="en-US" sz="1200" smtClean="0"/>
              <a:pPr eaLnBrk="1" hangingPunct="1"/>
              <a:t>54</a:t>
            </a:fld>
            <a:endParaRPr lang="en-US" sz="120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7A222F-2478-4869-85E4-701FF9A75C19}" type="slidenum">
              <a:rPr lang="en-US" sz="1200" smtClean="0"/>
              <a:pPr eaLnBrk="1" hangingPunct="1"/>
              <a:t>55</a:t>
            </a:fld>
            <a:endParaRPr lang="en-US" sz="12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ACD2397-B40E-4ECB-9809-3AB0B089E3B4}" type="slidenum">
              <a:rPr lang="en-US" sz="1200" smtClean="0"/>
              <a:pPr eaLnBrk="1" hangingPunct="1"/>
              <a:t>56</a:t>
            </a:fld>
            <a:endParaRPr lang="en-US" sz="12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0B6828-E0BD-4CBB-8F21-E9820AE5F325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DC532A-0AEC-4D4F-B987-E1CF3CBCBA5F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820528-1F23-4DC0-B598-E0EEEB44FA58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5ED99A4-EA60-443A-9A43-C101066D3888}" type="slidenum">
              <a:rPr lang="en-US" sz="1200" smtClean="0"/>
              <a:pPr eaLnBrk="1" hangingPunct="1"/>
              <a:t>9</a:t>
            </a:fld>
            <a:endParaRPr lang="en-U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 userDrawn="1"/>
        </p:nvSpPr>
        <p:spPr bwMode="auto">
          <a:xfrm>
            <a:off x="2971800" y="1828800"/>
            <a:ext cx="6019800" cy="22098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ChangeArrowheads="1"/>
          </p:cNvSpPr>
          <p:nvPr userDrawn="1"/>
        </p:nvSpPr>
        <p:spPr bwMode="auto">
          <a:xfrm>
            <a:off x="2971800" y="4267200"/>
            <a:ext cx="6019800" cy="609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51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609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51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40468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531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6963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CB40-3BD6-47C6-A2BB-767D14FBC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16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21D3B-C0E2-4086-A1CC-30C0B6F16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653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BBDFA-801C-4923-BA17-7919609A1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6562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C57DE-3F10-4981-B66B-68CA9577A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089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C32D2-33CE-47FD-AAF0-19328A527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8807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943C-2D07-4121-83A8-7FC1C931D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611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C027-186A-45FA-A782-874F3AC8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83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8789E-550B-4041-B588-97C05926D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69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2304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B64C1-F734-4F7E-B463-5F568254C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8064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5CF98-F3BE-4C30-865D-4A52ED8EA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7499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A1C0-CE25-4748-9E05-D661AFDFC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652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230107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951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469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0164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0817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55322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44138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63" name="Rectangle 19"/>
          <p:cNvSpPr>
            <a:spLocks noChangeArrowheads="1"/>
          </p:cNvSpPr>
          <p:nvPr userDrawn="1"/>
        </p:nvSpPr>
        <p:spPr bwMode="auto">
          <a:xfrm>
            <a:off x="457200" y="1981200"/>
            <a:ext cx="8229600" cy="44196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64" name="Rectangle 20"/>
          <p:cNvSpPr>
            <a:spLocks noChangeArrowheads="1"/>
          </p:cNvSpPr>
          <p:nvPr userDrawn="1"/>
        </p:nvSpPr>
        <p:spPr bwMode="auto">
          <a:xfrm>
            <a:off x="457200" y="457200"/>
            <a:ext cx="8229600" cy="13716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61" name="Rectangle 17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62" name="Rectangle 18"/>
          <p:cNvSpPr>
            <a:spLocks noChangeArrowheads="1"/>
          </p:cNvSpPr>
          <p:nvPr userDrawn="1"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15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4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¨"/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AA3E2B2-6EDC-4D5E-B4F3-6E58C5B11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video" Target="../media/media1.AVI"/><Relationship Id="rId6" Type="http://schemas.openxmlformats.org/officeDocument/2006/relationships/image" Target="../media/image15.png"/><Relationship Id="rId5" Type="http://schemas.microsoft.com/office/2007/relationships/media" Target="../media/media1.AVI"/><Relationship Id="rId4" Type="http://schemas.openxmlformats.org/officeDocument/2006/relationships/hyperlink" Target="http://www.baesi.org/TRG/coriolis/CORIOLIS.MO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8.xml"/><Relationship Id="rId1" Type="http://schemas.openxmlformats.org/officeDocument/2006/relationships/video" Target="../media/media2.AVI"/><Relationship Id="rId6" Type="http://schemas.openxmlformats.org/officeDocument/2006/relationships/image" Target="../media/image17.png"/><Relationship Id="rId5" Type="http://schemas.microsoft.com/office/2007/relationships/media" Target="../media/media2.AVI"/><Relationship Id="rId4" Type="http://schemas.openxmlformats.org/officeDocument/2006/relationships/hyperlink" Target="http://www.baesi.org/TRG/coriolis/COREFFCT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Atmospheric Pressure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Cause of Wind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07_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11" b="12222"/>
          <a:stretch>
            <a:fillRect/>
          </a:stretch>
        </p:blipFill>
        <p:spPr bwMode="auto">
          <a:xfrm>
            <a:off x="0" y="838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228600" y="219075"/>
            <a:ext cx="63246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If PGF were the only force acting upon wind…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G07_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AutoShape 3"/>
          <p:cNvSpPr>
            <a:spLocks noChangeArrowheads="1"/>
          </p:cNvSpPr>
          <p:nvPr/>
        </p:nvSpPr>
        <p:spPr bwMode="auto">
          <a:xfrm rot="-1236209">
            <a:off x="3276600" y="2667000"/>
            <a:ext cx="4800600" cy="838200"/>
          </a:xfrm>
          <a:prstGeom prst="rightArrow">
            <a:avLst>
              <a:gd name="adj1" fmla="val 50000"/>
              <a:gd name="adj2" fmla="val 143182"/>
            </a:avLst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27432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This Is What We Would Expect!!!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 Gradient Force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Pressure Gradient Force, also controls </a:t>
            </a:r>
            <a:r>
              <a:rPr lang="en-US" dirty="0" smtClean="0">
                <a:solidFill>
                  <a:srgbClr val="FF0000"/>
                </a:solidFill>
              </a:rPr>
              <a:t>WIND SPEED</a:t>
            </a:r>
            <a:r>
              <a:rPr lang="en-US" dirty="0" smtClean="0"/>
              <a:t>.</a:t>
            </a:r>
          </a:p>
          <a:p>
            <a:pPr lvl="1" eaLnBrk="1" hangingPunct="1">
              <a:defRPr/>
            </a:pPr>
            <a:r>
              <a:rPr lang="en-US" dirty="0" smtClean="0"/>
              <a:t>Pressure Gradient Force is steeper if there is a big change in pressure (Rise) over a short distance (Run).</a:t>
            </a:r>
          </a:p>
          <a:p>
            <a:pPr eaLnBrk="1" hangingPunct="1">
              <a:defRPr/>
            </a:pPr>
            <a:r>
              <a:rPr lang="en-US" dirty="0" smtClean="0"/>
              <a:t>Steep PGF = </a:t>
            </a:r>
            <a:r>
              <a:rPr lang="en-US" dirty="0" smtClean="0">
                <a:solidFill>
                  <a:srgbClr val="FF0000"/>
                </a:solidFill>
              </a:rPr>
              <a:t>Faster</a:t>
            </a:r>
            <a:r>
              <a:rPr lang="en-US" dirty="0" smtClean="0"/>
              <a:t> Wind.</a:t>
            </a:r>
          </a:p>
          <a:p>
            <a:pPr lvl="1" eaLnBrk="1" hangingPunct="1">
              <a:defRPr/>
            </a:pPr>
            <a:r>
              <a:rPr lang="en-US" dirty="0" smtClean="0"/>
              <a:t>Isobars will be drawn close together in this scenario…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 Gradient Force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38200" y="2514600"/>
            <a:ext cx="4038600" cy="3703638"/>
            <a:chOff x="528" y="1584"/>
            <a:chExt cx="2544" cy="2333"/>
          </a:xfrm>
        </p:grpSpPr>
        <p:sp>
          <p:nvSpPr>
            <p:cNvPr id="16397" name="Line 9"/>
            <p:cNvSpPr>
              <a:spLocks noChangeShapeType="1"/>
            </p:cNvSpPr>
            <p:nvPr/>
          </p:nvSpPr>
          <p:spPr bwMode="auto">
            <a:xfrm>
              <a:off x="528" y="1776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10"/>
            <p:cNvSpPr>
              <a:spLocks noChangeShapeType="1"/>
            </p:cNvSpPr>
            <p:nvPr/>
          </p:nvSpPr>
          <p:spPr bwMode="auto">
            <a:xfrm>
              <a:off x="528" y="2256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11"/>
            <p:cNvSpPr>
              <a:spLocks noChangeShapeType="1"/>
            </p:cNvSpPr>
            <p:nvPr/>
          </p:nvSpPr>
          <p:spPr bwMode="auto">
            <a:xfrm>
              <a:off x="528" y="2784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Line 12"/>
            <p:cNvSpPr>
              <a:spLocks noChangeShapeType="1"/>
            </p:cNvSpPr>
            <p:nvPr/>
          </p:nvSpPr>
          <p:spPr bwMode="auto">
            <a:xfrm>
              <a:off x="528" y="3264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Line 13"/>
            <p:cNvSpPr>
              <a:spLocks noChangeShapeType="1"/>
            </p:cNvSpPr>
            <p:nvPr/>
          </p:nvSpPr>
          <p:spPr bwMode="auto">
            <a:xfrm>
              <a:off x="528" y="3744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15"/>
            <p:cNvSpPr txBox="1">
              <a:spLocks noChangeArrowheads="1"/>
            </p:cNvSpPr>
            <p:nvPr/>
          </p:nvSpPr>
          <p:spPr bwMode="auto">
            <a:xfrm>
              <a:off x="2112" y="3552"/>
              <a:ext cx="96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/>
                <a:t>1004</a:t>
              </a:r>
            </a:p>
          </p:txBody>
        </p:sp>
        <p:sp>
          <p:nvSpPr>
            <p:cNvPr id="16403" name="Text Box 19"/>
            <p:cNvSpPr txBox="1">
              <a:spLocks noChangeArrowheads="1"/>
            </p:cNvSpPr>
            <p:nvPr/>
          </p:nvSpPr>
          <p:spPr bwMode="auto">
            <a:xfrm>
              <a:off x="2112" y="1584"/>
              <a:ext cx="96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/>
                <a:t>1024</a:t>
              </a:r>
            </a:p>
          </p:txBody>
        </p:sp>
        <p:sp>
          <p:nvSpPr>
            <p:cNvPr id="16404" name="AutoShape 20"/>
            <p:cNvSpPr>
              <a:spLocks noChangeArrowheads="1"/>
            </p:cNvSpPr>
            <p:nvPr/>
          </p:nvSpPr>
          <p:spPr bwMode="auto">
            <a:xfrm>
              <a:off x="1200" y="1728"/>
              <a:ext cx="240" cy="1968"/>
            </a:xfrm>
            <a:prstGeom prst="downArrow">
              <a:avLst>
                <a:gd name="adj1" fmla="val 50000"/>
                <a:gd name="adj2" fmla="val 20500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4724400" y="2514600"/>
            <a:ext cx="4267200" cy="2332038"/>
            <a:chOff x="2976" y="1584"/>
            <a:chExt cx="2688" cy="1469"/>
          </a:xfrm>
        </p:grpSpPr>
        <p:sp>
          <p:nvSpPr>
            <p:cNvPr id="16389" name="Line 4"/>
            <p:cNvSpPr>
              <a:spLocks noChangeShapeType="1"/>
            </p:cNvSpPr>
            <p:nvPr/>
          </p:nvSpPr>
          <p:spPr bwMode="auto">
            <a:xfrm>
              <a:off x="2976" y="177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>
              <a:off x="2976" y="201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Line 6"/>
            <p:cNvSpPr>
              <a:spLocks noChangeShapeType="1"/>
            </p:cNvSpPr>
            <p:nvPr/>
          </p:nvSpPr>
          <p:spPr bwMode="auto">
            <a:xfrm>
              <a:off x="2976" y="225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Line 7"/>
            <p:cNvSpPr>
              <a:spLocks noChangeShapeType="1"/>
            </p:cNvSpPr>
            <p:nvPr/>
          </p:nvSpPr>
          <p:spPr bwMode="auto">
            <a:xfrm>
              <a:off x="2976" y="2544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Line 8"/>
            <p:cNvSpPr>
              <a:spLocks noChangeShapeType="1"/>
            </p:cNvSpPr>
            <p:nvPr/>
          </p:nvSpPr>
          <p:spPr bwMode="auto">
            <a:xfrm>
              <a:off x="2976" y="2880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Text Box 14"/>
            <p:cNvSpPr txBox="1">
              <a:spLocks noChangeArrowheads="1"/>
            </p:cNvSpPr>
            <p:nvPr/>
          </p:nvSpPr>
          <p:spPr bwMode="auto">
            <a:xfrm>
              <a:off x="4704" y="2688"/>
              <a:ext cx="96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/>
                <a:t>1004</a:t>
              </a:r>
            </a:p>
          </p:txBody>
        </p:sp>
        <p:sp>
          <p:nvSpPr>
            <p:cNvPr id="16395" name="Text Box 18"/>
            <p:cNvSpPr txBox="1">
              <a:spLocks noChangeArrowheads="1"/>
            </p:cNvSpPr>
            <p:nvPr/>
          </p:nvSpPr>
          <p:spPr bwMode="auto">
            <a:xfrm>
              <a:off x="4704" y="1584"/>
              <a:ext cx="96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/>
                <a:t>1024</a:t>
              </a:r>
            </a:p>
          </p:txBody>
        </p:sp>
        <p:sp>
          <p:nvSpPr>
            <p:cNvPr id="16396" name="AutoShape 21"/>
            <p:cNvSpPr>
              <a:spLocks noChangeArrowheads="1"/>
            </p:cNvSpPr>
            <p:nvPr/>
          </p:nvSpPr>
          <p:spPr bwMode="auto">
            <a:xfrm>
              <a:off x="3312" y="1728"/>
              <a:ext cx="1008" cy="1104"/>
            </a:xfrm>
            <a:prstGeom prst="downArrow">
              <a:avLst>
                <a:gd name="adj1" fmla="val 50000"/>
                <a:gd name="adj2" fmla="val 27381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G07_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051675" y="2027238"/>
            <a:ext cx="1330325" cy="1554162"/>
            <a:chOff x="4442" y="1277"/>
            <a:chExt cx="838" cy="979"/>
          </a:xfrm>
        </p:grpSpPr>
        <p:sp>
          <p:nvSpPr>
            <p:cNvPr id="220169" name="Text Box 9"/>
            <p:cNvSpPr txBox="1">
              <a:spLocks noChangeArrowheads="1"/>
            </p:cNvSpPr>
            <p:nvPr/>
          </p:nvSpPr>
          <p:spPr bwMode="auto">
            <a:xfrm rot="-1843075">
              <a:off x="4442" y="1277"/>
              <a:ext cx="838" cy="97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Strong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</a:br>
              <a:r>
                <a: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Pressure Gradient</a:t>
              </a:r>
            </a:p>
          </p:txBody>
        </p:sp>
        <p:sp>
          <p:nvSpPr>
            <p:cNvPr id="220165" name="AutoShape 5"/>
            <p:cNvSpPr>
              <a:spLocks noChangeArrowheads="1"/>
            </p:cNvSpPr>
            <p:nvPr/>
          </p:nvSpPr>
          <p:spPr bwMode="auto">
            <a:xfrm rot="-1798461">
              <a:off x="4560" y="1584"/>
              <a:ext cx="489" cy="176"/>
            </a:xfrm>
            <a:prstGeom prst="leftRightArrow">
              <a:avLst>
                <a:gd name="adj1" fmla="val 50000"/>
                <a:gd name="adj2" fmla="val 5556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33800" y="3048000"/>
            <a:ext cx="2057400" cy="1554163"/>
            <a:chOff x="2352" y="1920"/>
            <a:chExt cx="1296" cy="979"/>
          </a:xfrm>
        </p:grpSpPr>
        <p:sp>
          <p:nvSpPr>
            <p:cNvPr id="220167" name="Text Box 7"/>
            <p:cNvSpPr txBox="1">
              <a:spLocks noChangeArrowheads="1"/>
            </p:cNvSpPr>
            <p:nvPr/>
          </p:nvSpPr>
          <p:spPr bwMode="auto">
            <a:xfrm rot="-905775">
              <a:off x="2352" y="1920"/>
              <a:ext cx="1296" cy="97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Weak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br>
                <a:rPr lang="en-US"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</a:br>
              <a:r>
                <a:rPr lang="en-US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Pressure Gradient</a:t>
              </a:r>
            </a:p>
          </p:txBody>
        </p:sp>
        <p:sp>
          <p:nvSpPr>
            <p:cNvPr id="220166" name="AutoShape 6"/>
            <p:cNvSpPr>
              <a:spLocks noChangeArrowheads="1"/>
            </p:cNvSpPr>
            <p:nvPr/>
          </p:nvSpPr>
          <p:spPr bwMode="auto">
            <a:xfrm rot="-987794">
              <a:off x="2352" y="2228"/>
              <a:ext cx="1196" cy="172"/>
            </a:xfrm>
            <a:prstGeom prst="leftRightArrow">
              <a:avLst>
                <a:gd name="adj1" fmla="val 50000"/>
                <a:gd name="adj2" fmla="val 13907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 Gradient Force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 Summary, PGF:</a:t>
            </a:r>
          </a:p>
          <a:p>
            <a:pPr lvl="1" eaLnBrk="1" hangingPunct="1">
              <a:defRPr/>
            </a:pPr>
            <a:r>
              <a:rPr lang="en-US" dirty="0" smtClean="0"/>
              <a:t>Causes winds to blow</a:t>
            </a:r>
          </a:p>
          <a:p>
            <a:pPr lvl="1" eaLnBrk="1" hangingPunct="1">
              <a:defRPr/>
            </a:pPr>
            <a:r>
              <a:rPr lang="en-US" dirty="0" smtClean="0"/>
              <a:t>Controls wind direction</a:t>
            </a:r>
          </a:p>
          <a:p>
            <a:pPr lvl="1" eaLnBrk="1" hangingPunct="1">
              <a:defRPr/>
            </a:pPr>
            <a:r>
              <a:rPr lang="en-US" dirty="0" smtClean="0"/>
              <a:t>Controls wind speed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ALL</a:t>
            </a:r>
            <a:r>
              <a:rPr lang="en-US" dirty="0" smtClean="0"/>
              <a:t> winds are affected by PGF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Wind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However</a:t>
            </a:r>
          </a:p>
          <a:p>
            <a:pPr lvl="1" eaLnBrk="1" hangingPunct="1">
              <a:defRPr/>
            </a:pPr>
            <a:r>
              <a:rPr lang="en-US" smtClean="0"/>
              <a:t>In addition to Pressure Gradient, </a:t>
            </a:r>
          </a:p>
          <a:p>
            <a:pPr lvl="1" eaLnBrk="1" hangingPunct="1">
              <a:defRPr/>
            </a:pPr>
            <a:r>
              <a:rPr lang="en-US" smtClean="0"/>
              <a:t>We have other forces that affect</a:t>
            </a:r>
          </a:p>
          <a:p>
            <a:pPr lvl="2" eaLnBrk="1" hangingPunct="1">
              <a:defRPr/>
            </a:pPr>
            <a:r>
              <a:rPr lang="en-US" smtClean="0"/>
              <a:t>The speed and/or </a:t>
            </a:r>
          </a:p>
          <a:p>
            <a:pPr lvl="2" eaLnBrk="1" hangingPunct="1">
              <a:defRPr/>
            </a:pPr>
            <a:r>
              <a:rPr lang="en-US" smtClean="0"/>
              <a:t>Direction of flow…</a:t>
            </a:r>
          </a:p>
          <a:p>
            <a:pPr eaLnBrk="1" hangingPunct="1">
              <a:defRPr/>
            </a:pPr>
            <a:r>
              <a:rPr lang="en-US" smtClean="0"/>
              <a:t>Coriolis Force</a:t>
            </a:r>
          </a:p>
          <a:p>
            <a:pPr eaLnBrk="1" hangingPunct="1">
              <a:defRPr/>
            </a:pPr>
            <a:r>
              <a:rPr lang="en-US" smtClean="0"/>
              <a:t>Friction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Coriolis</a:t>
            </a:r>
            <a:r>
              <a:rPr lang="en-US" dirty="0" smtClean="0"/>
              <a:t> Force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Causes an </a:t>
            </a:r>
            <a:r>
              <a:rPr lang="en-US" dirty="0" smtClean="0">
                <a:solidFill>
                  <a:srgbClr val="FF0000"/>
                </a:solidFill>
              </a:rPr>
              <a:t>apparent</a:t>
            </a:r>
            <a:r>
              <a:rPr lang="en-US" dirty="0" smtClean="0"/>
              <a:t> deflection of objects to their own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RIGHT</a:t>
            </a:r>
            <a:r>
              <a:rPr lang="en-US" dirty="0" smtClean="0"/>
              <a:t> in the northern hemisphere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LEFT</a:t>
            </a:r>
            <a:r>
              <a:rPr lang="en-US" dirty="0" smtClean="0"/>
              <a:t> in the southern hemisphere</a:t>
            </a:r>
          </a:p>
          <a:p>
            <a:pPr eaLnBrk="1" hangingPunct="1">
              <a:defRPr/>
            </a:pPr>
            <a:r>
              <a:rPr lang="en-US" dirty="0" smtClean="0"/>
              <a:t>Caused by the rotation of the Earth’s Surface</a:t>
            </a:r>
          </a:p>
          <a:p>
            <a:pPr lvl="1" eaLnBrk="1" hangingPunct="1">
              <a:defRPr/>
            </a:pPr>
            <a:r>
              <a:rPr lang="en-US" dirty="0" smtClean="0"/>
              <a:t>It affects ALL freely moving objects…</a:t>
            </a:r>
          </a:p>
          <a:p>
            <a:pPr lvl="2" eaLnBrk="1" hangingPunct="1">
              <a:defRPr/>
            </a:pPr>
            <a:r>
              <a:rPr lang="en-US" dirty="0" smtClean="0"/>
              <a:t>So, ALL winds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ow the corilois force wor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48006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Imagine Drawing A Straight Line Upon A Rotating Surface…</a:t>
            </a: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2895600" y="5797550"/>
            <a:ext cx="59436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…Even Though The Path Of The Pencil Is Straight, The Resultant Line Is A Curve</a:t>
            </a:r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0" y="1828800"/>
            <a:ext cx="2971800" cy="297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889" name="Rectangle 9"/>
          <p:cNvSpPr>
            <a:spLocks noChangeArrowheads="1"/>
          </p:cNvSpPr>
          <p:nvPr/>
        </p:nvSpPr>
        <p:spPr bwMode="auto">
          <a:xfrm>
            <a:off x="3124200" y="1828800"/>
            <a:ext cx="2971800" cy="297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6172200" y="1828800"/>
            <a:ext cx="2971800" cy="297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0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 animBg="1"/>
      <p:bldP spid="250886" grpId="0" animBg="1"/>
      <p:bldP spid="250888" grpId="0" animBg="1"/>
      <p:bldP spid="250889" grpId="0" animBg="1"/>
      <p:bldP spid="2508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04800" y="228600"/>
            <a:ext cx="1676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Recall That…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Pressure is </a:t>
            </a:r>
            <a:r>
              <a:rPr lang="en-US" dirty="0" smtClean="0">
                <a:solidFill>
                  <a:srgbClr val="FF0000"/>
                </a:solidFill>
              </a:rPr>
              <a:t>Force</a:t>
            </a:r>
            <a:r>
              <a:rPr lang="en-US" dirty="0" smtClean="0"/>
              <a:t> exerted per unit area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Measured in </a:t>
            </a:r>
            <a:r>
              <a:rPr lang="en-US" dirty="0" err="1" smtClean="0"/>
              <a:t>Pascals</a:t>
            </a:r>
            <a:r>
              <a:rPr lang="en-US" dirty="0" smtClean="0"/>
              <a:t> (Pa)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Usually expressed in </a:t>
            </a:r>
            <a:r>
              <a:rPr lang="en-US" dirty="0" err="1" smtClean="0"/>
              <a:t>millibars</a:t>
            </a:r>
            <a:r>
              <a:rPr lang="en-US" dirty="0" smtClean="0"/>
              <a:t>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Average at sea level 1013.2mb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Think of it as a column of air pressing down on your head…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Taller Column = Greater Pressure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Measurements taken by </a:t>
            </a:r>
            <a:r>
              <a:rPr lang="en-US" dirty="0" smtClean="0">
                <a:solidFill>
                  <a:srgbClr val="FF0000"/>
                </a:solidFill>
              </a:rPr>
              <a:t>BAROMETER</a:t>
            </a:r>
            <a:r>
              <a:rPr lang="en-US" dirty="0" smtClean="0"/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Either mercury or aneroid (p98-101)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355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Rectangle 4"/>
            <p:cNvSpPr>
              <a:spLocks noChangeArrowheads="1"/>
            </p:cNvSpPr>
            <p:nvPr/>
          </p:nvSpPr>
          <p:spPr bwMode="auto">
            <a:xfrm>
              <a:off x="0" y="3504"/>
              <a:ext cx="5760" cy="8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1676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1676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0" y="4176"/>
              <a:ext cx="5760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5232" y="4080"/>
              <a:ext cx="528" cy="2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09" name="Text Box 9"/>
          <p:cNvSpPr txBox="1">
            <a:spLocks noChangeArrowheads="1"/>
          </p:cNvSpPr>
          <p:nvPr/>
        </p:nvSpPr>
        <p:spPr bwMode="auto">
          <a:xfrm>
            <a:off x="304800" y="228600"/>
            <a:ext cx="1676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162" b="4884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908"/>
          <a:stretch>
            <a:fillRect/>
          </a:stretch>
        </p:blipFill>
        <p:spPr bwMode="auto">
          <a:xfrm>
            <a:off x="381000" y="931863"/>
            <a:ext cx="83058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ot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24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 descr="rotation2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14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381000"/>
            <a:ext cx="35052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Regardless of your position upon a 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rotating surface 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(such as the 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earth)…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5875338"/>
            <a:ext cx="3886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…It is ALWAYS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center of its own rotation!</a:t>
            </a:r>
          </a:p>
        </p:txBody>
      </p:sp>
      <p:sp>
        <p:nvSpPr>
          <p:cNvPr id="6" name="Circular Arrow 5"/>
          <p:cNvSpPr/>
          <p:nvPr/>
        </p:nvSpPr>
        <p:spPr>
          <a:xfrm rot="3000000" flipV="1">
            <a:off x="-122237" y="3973513"/>
            <a:ext cx="3352800" cy="2438400"/>
          </a:xfrm>
          <a:prstGeom prst="circularArrow">
            <a:avLst>
              <a:gd name="adj1" fmla="val 9739"/>
              <a:gd name="adj2" fmla="val 885669"/>
              <a:gd name="adj3" fmla="val 18819551"/>
              <a:gd name="adj4" fmla="val 13199912"/>
              <a:gd name="adj5" fmla="val 1251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ular Arrow 6"/>
          <p:cNvSpPr/>
          <p:nvPr/>
        </p:nvSpPr>
        <p:spPr>
          <a:xfrm rot="13800000" flipV="1">
            <a:off x="3627437" y="392113"/>
            <a:ext cx="3352801" cy="2438400"/>
          </a:xfrm>
          <a:prstGeom prst="circularArrow">
            <a:avLst>
              <a:gd name="adj1" fmla="val 9739"/>
              <a:gd name="adj2" fmla="val 885669"/>
              <a:gd name="adj3" fmla="val 18819551"/>
              <a:gd name="adj4" fmla="val 13199912"/>
              <a:gd name="adj5" fmla="val 1251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ircular Arrow 7"/>
          <p:cNvSpPr/>
          <p:nvPr/>
        </p:nvSpPr>
        <p:spPr>
          <a:xfrm rot="3000000" flipV="1">
            <a:off x="6938169" y="4345781"/>
            <a:ext cx="1506538" cy="1508125"/>
          </a:xfrm>
          <a:prstGeom prst="circularArrow">
            <a:avLst>
              <a:gd name="adj1" fmla="val 9739"/>
              <a:gd name="adj2" fmla="val 885669"/>
              <a:gd name="adj3" fmla="val 18819551"/>
              <a:gd name="adj4" fmla="val 13199912"/>
              <a:gd name="adj5" fmla="val 1251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3800000" flipV="1">
            <a:off x="7547769" y="3583781"/>
            <a:ext cx="1506538" cy="1508125"/>
          </a:xfrm>
          <a:prstGeom prst="circularArrow">
            <a:avLst>
              <a:gd name="adj1" fmla="val 9739"/>
              <a:gd name="adj2" fmla="val 885669"/>
              <a:gd name="adj3" fmla="val 18819551"/>
              <a:gd name="adj4" fmla="val 13199912"/>
              <a:gd name="adj5" fmla="val 1251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9" name="Text Box 7"/>
          <p:cNvSpPr txBox="1">
            <a:spLocks noChangeArrowheads="1"/>
          </p:cNvSpPr>
          <p:nvPr/>
        </p:nvSpPr>
        <p:spPr bwMode="auto">
          <a:xfrm>
            <a:off x="1828800" y="6238875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4"/>
              </a:rPr>
              <a:t>http://www.baesi.org/TRG/coriolis/CORIOLIS.MOV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CORIOLIS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641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Coriolis Force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</a:p>
          <a:p>
            <a:pPr lvl="1" eaLnBrk="1" hangingPunct="1">
              <a:defRPr/>
            </a:pPr>
            <a:r>
              <a:rPr lang="en-US" dirty="0" smtClean="0"/>
              <a:t>Is greater at </a:t>
            </a:r>
            <a:r>
              <a:rPr lang="en-US" dirty="0" smtClean="0">
                <a:solidFill>
                  <a:srgbClr val="FF0000"/>
                </a:solidFill>
              </a:rPr>
              <a:t>higher</a:t>
            </a:r>
            <a:r>
              <a:rPr lang="en-US" dirty="0" smtClean="0"/>
              <a:t> latitudes than at lower </a:t>
            </a:r>
            <a:r>
              <a:rPr lang="en-US" dirty="0" smtClean="0">
                <a:solidFill>
                  <a:srgbClr val="FF0000"/>
                </a:solidFill>
              </a:rPr>
              <a:t>latitudes</a:t>
            </a:r>
            <a:r>
              <a:rPr lang="en-US" dirty="0" smtClean="0"/>
              <a:t> </a:t>
            </a:r>
          </a:p>
          <a:p>
            <a:pPr lvl="1" eaLnBrk="1" hangingPunct="1">
              <a:defRPr/>
            </a:pPr>
            <a:r>
              <a:rPr lang="en-US" dirty="0" smtClean="0"/>
              <a:t>Is </a:t>
            </a:r>
            <a:r>
              <a:rPr lang="en-US" dirty="0" smtClean="0">
                <a:solidFill>
                  <a:srgbClr val="FF0000"/>
                </a:solidFill>
              </a:rPr>
              <a:t>stronger</a:t>
            </a:r>
            <a:r>
              <a:rPr lang="en-US" dirty="0" smtClean="0"/>
              <a:t> when flow is faster </a:t>
            </a:r>
          </a:p>
          <a:p>
            <a:pPr lvl="2" eaLnBrk="1" hangingPunct="1">
              <a:defRPr/>
            </a:pPr>
            <a:r>
              <a:rPr lang="en-US" dirty="0" smtClean="0"/>
              <a:t>In the case of wind, the greater the wind speed, </a:t>
            </a:r>
            <a:br>
              <a:rPr lang="en-US" dirty="0" smtClean="0"/>
            </a:br>
            <a:r>
              <a:rPr lang="en-US" dirty="0" smtClean="0"/>
              <a:t>the greater the deflection</a:t>
            </a:r>
          </a:p>
          <a:p>
            <a:pPr lvl="1" eaLnBrk="1" hangingPunct="1">
              <a:defRPr/>
            </a:pPr>
            <a:r>
              <a:rPr lang="en-US" dirty="0" smtClean="0"/>
              <a:t>Affects only the </a:t>
            </a:r>
            <a:r>
              <a:rPr lang="en-US" dirty="0" smtClean="0">
                <a:solidFill>
                  <a:srgbClr val="FF0000"/>
                </a:solidFill>
              </a:rPr>
              <a:t>direction</a:t>
            </a:r>
            <a:r>
              <a:rPr lang="en-US" dirty="0" smtClean="0"/>
              <a:t> of flow, NOT the speed of flow</a:t>
            </a:r>
          </a:p>
          <a:p>
            <a:pPr lvl="1" eaLnBrk="1" hangingPunct="1">
              <a:defRPr/>
            </a:pPr>
            <a:r>
              <a:rPr lang="en-US" dirty="0" smtClean="0"/>
              <a:t>Only matters over </a:t>
            </a:r>
            <a:r>
              <a:rPr lang="en-US" dirty="0" smtClean="0">
                <a:solidFill>
                  <a:srgbClr val="FF0000"/>
                </a:solidFill>
              </a:rPr>
              <a:t>LONG</a:t>
            </a:r>
            <a:r>
              <a:rPr lang="en-US" dirty="0" smtClean="0"/>
              <a:t> distances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Gradient Winds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Gradient Winds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Because the </a:t>
            </a:r>
            <a:r>
              <a:rPr lang="en-US" sz="2400" dirty="0" err="1" smtClean="0"/>
              <a:t>Coriolis</a:t>
            </a:r>
            <a:r>
              <a:rPr lang="en-US" sz="2400" dirty="0" smtClean="0"/>
              <a:t> Force deflects the path of winds, we find that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They do not flow perpendicular to isobars!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In fact, in the </a:t>
            </a:r>
            <a:r>
              <a:rPr lang="en-US" sz="2400" i="1" dirty="0" smtClean="0"/>
              <a:t>UPPER ATMOSPHERE, </a:t>
            </a:r>
            <a:r>
              <a:rPr lang="en-US" sz="2400" dirty="0" smtClean="0"/>
              <a:t>we find that winds blow parallel to isobars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This occurs as the </a:t>
            </a:r>
            <a:r>
              <a:rPr lang="en-US" sz="2000" dirty="0" err="1" smtClean="0"/>
              <a:t>Coriolis</a:t>
            </a:r>
            <a:r>
              <a:rPr lang="en-US" sz="2000" dirty="0" smtClean="0"/>
              <a:t> Force </a:t>
            </a:r>
            <a:r>
              <a:rPr lang="en-US" sz="2000" i="1" dirty="0" smtClean="0"/>
              <a:t>BALANCES</a:t>
            </a:r>
            <a:r>
              <a:rPr lang="en-US" sz="2000" dirty="0" smtClean="0"/>
              <a:t> the Pressure Gradient Force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Thus winds that follow the flow of isobars are called </a:t>
            </a:r>
            <a:r>
              <a:rPr lang="en-US" sz="2400" dirty="0" smtClean="0">
                <a:solidFill>
                  <a:srgbClr val="FF0000"/>
                </a:solidFill>
              </a:rPr>
              <a:t>Gradient</a:t>
            </a:r>
            <a:r>
              <a:rPr lang="en-US" sz="2400" dirty="0" smtClean="0"/>
              <a:t> Winds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In special (rare) circumstances this flow is straight and is called </a:t>
            </a:r>
            <a:r>
              <a:rPr lang="en-US" sz="2000" dirty="0" err="1" smtClean="0">
                <a:solidFill>
                  <a:srgbClr val="FF0000"/>
                </a:solidFill>
              </a:rPr>
              <a:t>Geostrophic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62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FIG07_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40386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Gradient/Geostrophic Winds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1676400" y="6238875"/>
            <a:ext cx="7315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4"/>
              </a:rPr>
              <a:t>http://www.baesi.org/TRG/coriolis/COREFFCT.MOV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COREFFC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62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07_005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096000" y="304800"/>
            <a:ext cx="2743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Aneroid Barometer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Friction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Recall that:</a:t>
            </a:r>
          </a:p>
          <a:p>
            <a:pPr lvl="1" eaLnBrk="1" hangingPunct="1">
              <a:defRPr/>
            </a:pPr>
            <a:r>
              <a:rPr lang="en-US" dirty="0" smtClean="0"/>
              <a:t>The </a:t>
            </a:r>
            <a:r>
              <a:rPr lang="en-US" dirty="0" err="1" smtClean="0"/>
              <a:t>Coriolis</a:t>
            </a:r>
            <a:r>
              <a:rPr lang="en-US" dirty="0" smtClean="0"/>
              <a:t> Force is greater with Increased Flow (Air or Water)</a:t>
            </a:r>
          </a:p>
          <a:p>
            <a:pPr eaLnBrk="1" hangingPunct="1">
              <a:defRPr/>
            </a:pPr>
            <a:r>
              <a:rPr lang="en-US" dirty="0" smtClean="0"/>
              <a:t>When air flow occurs adjacent to a surface</a:t>
            </a:r>
          </a:p>
          <a:p>
            <a:pPr lvl="1" eaLnBrk="1" hangingPunct="1">
              <a:defRPr/>
            </a:pPr>
            <a:r>
              <a:rPr lang="en-US" dirty="0" smtClean="0"/>
              <a:t>Friction </a:t>
            </a:r>
            <a:r>
              <a:rPr lang="en-US" dirty="0" smtClean="0">
                <a:solidFill>
                  <a:srgbClr val="FF0000"/>
                </a:solidFill>
              </a:rPr>
              <a:t>reduces</a:t>
            </a:r>
            <a:r>
              <a:rPr lang="en-US" dirty="0" smtClean="0"/>
              <a:t> the speed of that flow</a:t>
            </a:r>
          </a:p>
          <a:p>
            <a:pPr eaLnBrk="1" hangingPunct="1">
              <a:defRPr/>
            </a:pPr>
            <a:r>
              <a:rPr lang="en-US" dirty="0" smtClean="0"/>
              <a:t>Therefore, Friction weakens </a:t>
            </a:r>
            <a:r>
              <a:rPr lang="en-US" dirty="0" err="1" smtClean="0"/>
              <a:t>Coriolis</a:t>
            </a:r>
            <a:r>
              <a:rPr lang="en-US" dirty="0" smtClean="0"/>
              <a:t> Force in the </a:t>
            </a:r>
            <a:r>
              <a:rPr lang="en-US" dirty="0" smtClean="0">
                <a:solidFill>
                  <a:srgbClr val="FF0000"/>
                </a:solidFill>
              </a:rPr>
              <a:t>LOWER</a:t>
            </a:r>
            <a:r>
              <a:rPr lang="en-US" dirty="0" smtClean="0"/>
              <a:t> ATMOSPHERE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2667000" y="6238875"/>
            <a:ext cx="63246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Level Winds Cross Isobars At an Angle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2743200" y="6238875"/>
            <a:ext cx="6248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Upper Level Winds Are Parallel With Isobars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Cyclonic</a:t>
            </a:r>
            <a:r>
              <a:rPr lang="en-US" dirty="0" smtClean="0"/>
              <a:t> Flow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When a fluid (like air) rotates in the same direction as the Earth, it is said to be Cyclonic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Counter-clockwise</a:t>
            </a:r>
            <a:r>
              <a:rPr lang="en-US" dirty="0" smtClean="0"/>
              <a:t> in the Northern Hemisphere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Clockwise</a:t>
            </a:r>
            <a:r>
              <a:rPr lang="en-US" dirty="0" smtClean="0"/>
              <a:t> in the Southern Hemisphere</a:t>
            </a:r>
          </a:p>
          <a:p>
            <a:pPr eaLnBrk="1" hangingPunct="1">
              <a:defRPr/>
            </a:pPr>
            <a:r>
              <a:rPr lang="en-US" dirty="0" smtClean="0"/>
              <a:t>We associate Cyclonic Flow with areas of </a:t>
            </a:r>
            <a:r>
              <a:rPr lang="en-US" dirty="0" smtClean="0">
                <a:solidFill>
                  <a:srgbClr val="FF0000"/>
                </a:solidFill>
              </a:rPr>
              <a:t>LOW</a:t>
            </a:r>
            <a:r>
              <a:rPr lang="en-US" dirty="0" smtClean="0"/>
              <a:t> pressure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IG07_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66" r="14166"/>
          <a:stretch>
            <a:fillRect/>
          </a:stretch>
        </p:blipFill>
        <p:spPr bwMode="auto">
          <a:xfrm>
            <a:off x="381000" y="0"/>
            <a:ext cx="655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6858000" y="762000"/>
            <a:ext cx="19812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Deflected To The Right In Northern Hemisphere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6858000" y="4191000"/>
            <a:ext cx="19812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Deflected To The Left In Southern Hemisphere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0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90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1" grpId="0" animBg="1"/>
      <p:bldP spid="2908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Anti-Cyclonic</a:t>
            </a:r>
            <a:r>
              <a:rPr lang="en-US" dirty="0" smtClean="0"/>
              <a:t> Flow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When a fluid (like air) rotates in the opposite direction as the Earth, it is said to be Anti-Cyclonic</a:t>
            </a:r>
          </a:p>
          <a:p>
            <a:pPr lvl="1" eaLnBrk="1" hangingPunct="1">
              <a:defRPr/>
            </a:pPr>
            <a:r>
              <a:rPr lang="en-US" dirty="0" smtClean="0"/>
              <a:t>Clockwise in the </a:t>
            </a:r>
            <a:r>
              <a:rPr lang="en-US" dirty="0" smtClean="0">
                <a:solidFill>
                  <a:srgbClr val="FF0000"/>
                </a:solidFill>
              </a:rPr>
              <a:t>Northern</a:t>
            </a:r>
            <a:r>
              <a:rPr lang="en-US" dirty="0" smtClean="0"/>
              <a:t> Hemisphere</a:t>
            </a:r>
          </a:p>
          <a:p>
            <a:pPr lvl="1" eaLnBrk="1" hangingPunct="1">
              <a:defRPr/>
            </a:pPr>
            <a:r>
              <a:rPr lang="en-US" dirty="0" smtClean="0"/>
              <a:t>Counter-clockwise in the </a:t>
            </a:r>
            <a:r>
              <a:rPr lang="en-US" dirty="0" smtClean="0">
                <a:solidFill>
                  <a:srgbClr val="FF0000"/>
                </a:solidFill>
              </a:rPr>
              <a:t>Southern</a:t>
            </a:r>
            <a:r>
              <a:rPr lang="en-US" dirty="0" smtClean="0"/>
              <a:t> Hemisphere</a:t>
            </a:r>
          </a:p>
          <a:p>
            <a:pPr eaLnBrk="1" hangingPunct="1">
              <a:defRPr/>
            </a:pPr>
            <a:r>
              <a:rPr lang="en-US" dirty="0" smtClean="0"/>
              <a:t>We associate Anti-Cyclonic Flow with areas of </a:t>
            </a:r>
            <a:r>
              <a:rPr lang="en-US" dirty="0" smtClean="0">
                <a:solidFill>
                  <a:srgbClr val="FF0000"/>
                </a:solidFill>
              </a:rPr>
              <a:t>HIGH</a:t>
            </a:r>
            <a:r>
              <a:rPr lang="en-US" dirty="0" smtClean="0"/>
              <a:t> pressure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Wind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Wind is the result of </a:t>
            </a:r>
            <a:r>
              <a:rPr lang="en-US" dirty="0" smtClean="0">
                <a:solidFill>
                  <a:srgbClr val="FF0000"/>
                </a:solidFill>
              </a:rPr>
              <a:t>horizontal</a:t>
            </a:r>
            <a:r>
              <a:rPr lang="en-US" dirty="0" smtClean="0"/>
              <a:t> differences in air pressure.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Air flows from areas of high pressure to areas of low pressure.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Pressure Gradient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Yet another natural ‘solution’ to ‘problem’ of imbalance of pressure.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Warm regions are </a:t>
            </a:r>
            <a:r>
              <a:rPr lang="en-US" dirty="0" smtClean="0">
                <a:solidFill>
                  <a:srgbClr val="FF0000"/>
                </a:solidFill>
              </a:rPr>
              <a:t>less</a:t>
            </a:r>
            <a:r>
              <a:rPr lang="en-US" dirty="0" smtClean="0"/>
              <a:t> dense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Cold regions are </a:t>
            </a:r>
            <a:r>
              <a:rPr lang="en-US" dirty="0" smtClean="0">
                <a:solidFill>
                  <a:srgbClr val="FF0000"/>
                </a:solidFill>
              </a:rPr>
              <a:t>more</a:t>
            </a:r>
            <a:r>
              <a:rPr lang="en-US" dirty="0" smtClean="0"/>
              <a:t> dense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88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FIG07_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99" r="14999"/>
          <a:stretch>
            <a:fillRect/>
          </a:stretch>
        </p:blipFill>
        <p:spPr bwMode="auto">
          <a:xfrm>
            <a:off x="3810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6858000" y="762000"/>
            <a:ext cx="19812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Deflected To The Right In Northern Hemisphere</a:t>
            </a:r>
          </a:p>
        </p:txBody>
      </p:sp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6858000" y="4191000"/>
            <a:ext cx="19812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Deflected To The Left In Southern Hemisphere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9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8" grpId="0" animBg="1"/>
      <p:bldP spid="2928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Low Pressure Systems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causes a Low Pressure System?</a:t>
            </a:r>
          </a:p>
          <a:p>
            <a:pPr lvl="1" eaLnBrk="1" hangingPunct="1">
              <a:defRPr/>
            </a:pPr>
            <a:r>
              <a:rPr lang="en-US" dirty="0" smtClean="0"/>
              <a:t>Column of air is heated, which reduces density and increases it’s height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HIGH</a:t>
            </a:r>
            <a:r>
              <a:rPr lang="en-US" dirty="0" smtClean="0"/>
              <a:t> Pressure created aloft pushes air out of column reducing surface pressure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LOW</a:t>
            </a:r>
            <a:r>
              <a:rPr lang="en-US" dirty="0" smtClean="0"/>
              <a:t> Pressure is created at surface which sucks in surrounding air </a:t>
            </a:r>
          </a:p>
          <a:p>
            <a:pPr lvl="1" eaLnBrk="1" hangingPunct="1">
              <a:defRPr/>
            </a:pPr>
            <a:r>
              <a:rPr lang="en-US" dirty="0" smtClean="0"/>
              <a:t>So there is inward motion (Convergence)</a:t>
            </a:r>
          </a:p>
          <a:p>
            <a:pPr lvl="2" eaLnBrk="1" hangingPunct="1">
              <a:defRPr/>
            </a:pPr>
            <a:r>
              <a:rPr lang="en-US" dirty="0" smtClean="0"/>
              <a:t>This motion is affected by </a:t>
            </a:r>
            <a:r>
              <a:rPr lang="en-US" dirty="0" err="1" smtClean="0"/>
              <a:t>Coriolis</a:t>
            </a:r>
            <a:r>
              <a:rPr lang="en-US" dirty="0" smtClean="0"/>
              <a:t> Force &amp; Friction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2057400" cy="26574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Because Low Pressure Systems force air aloft, they are associated with ‘Bad’ weather!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lighting storm wallpa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Pressure Systems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causes a High Pressure System?</a:t>
            </a:r>
          </a:p>
          <a:p>
            <a:pPr lvl="1" eaLnBrk="1" hangingPunct="1">
              <a:defRPr/>
            </a:pPr>
            <a:r>
              <a:rPr lang="en-US" dirty="0" smtClean="0"/>
              <a:t>Column of air is cooled, which increases density and decreases it’s height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LOW</a:t>
            </a:r>
            <a:r>
              <a:rPr lang="en-US" dirty="0" smtClean="0"/>
              <a:t> Pressure created aloft pulls air into column increasing surface pressure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 smtClean="0"/>
              <a:t>Pressure is created at surface which pushes air out</a:t>
            </a:r>
          </a:p>
          <a:p>
            <a:pPr lvl="1" eaLnBrk="1" hangingPunct="1">
              <a:defRPr/>
            </a:pPr>
            <a:r>
              <a:rPr lang="en-US" dirty="0" smtClean="0"/>
              <a:t>So there is outward motion (Divergence)</a:t>
            </a:r>
          </a:p>
          <a:p>
            <a:pPr lvl="2" eaLnBrk="1" hangingPunct="1">
              <a:defRPr/>
            </a:pPr>
            <a:r>
              <a:rPr lang="en-US" dirty="0" smtClean="0"/>
              <a:t>This motion is affected by </a:t>
            </a:r>
            <a:r>
              <a:rPr lang="en-US" dirty="0" err="1" smtClean="0"/>
              <a:t>Coriolis</a:t>
            </a:r>
            <a:r>
              <a:rPr lang="en-US" dirty="0" smtClean="0"/>
              <a:t> Force &amp; Friction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2971800" cy="19383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Because High Pressure Systems force air subsidence, they are associated with ‘Good’ weather!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big_ben_blue_sky_800x600-sig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Synoptic ch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91440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8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335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Southern Hemisphere…</a:t>
            </a:r>
          </a:p>
        </p:txBody>
      </p:sp>
      <p:sp>
        <p:nvSpPr>
          <p:cNvPr id="294919" name="Text Box 7"/>
          <p:cNvSpPr txBox="1">
            <a:spLocks noChangeArrowheads="1"/>
          </p:cNvSpPr>
          <p:nvPr/>
        </p:nvSpPr>
        <p:spPr bwMode="auto">
          <a:xfrm>
            <a:off x="1219200" y="5867400"/>
            <a:ext cx="1676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Cyclone</a:t>
            </a:r>
          </a:p>
        </p:txBody>
      </p:sp>
      <p:sp>
        <p:nvSpPr>
          <p:cNvPr id="294920" name="Text Box 8"/>
          <p:cNvSpPr txBox="1">
            <a:spLocks noChangeArrowheads="1"/>
          </p:cNvSpPr>
          <p:nvPr/>
        </p:nvSpPr>
        <p:spPr bwMode="auto">
          <a:xfrm>
            <a:off x="5715000" y="5867400"/>
            <a:ext cx="1981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Anti-Cyclone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9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8" grpId="0" animBg="1"/>
      <p:bldP spid="294919" grpId="0" animBg="1"/>
      <p:bldP spid="2949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ir animation 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335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Southern Hemisphere…</a:t>
            </a: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5562600" y="5508625"/>
            <a:ext cx="31242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Divergence: </a:t>
            </a:r>
            <a:b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Deflected To The Left </a:t>
            </a:r>
            <a:b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(Counter-Clockwise)</a:t>
            </a:r>
          </a:p>
        </p:txBody>
      </p:sp>
      <p:sp>
        <p:nvSpPr>
          <p:cNvPr id="313353" name="Text Box 9"/>
          <p:cNvSpPr txBox="1">
            <a:spLocks noChangeArrowheads="1"/>
          </p:cNvSpPr>
          <p:nvPr/>
        </p:nvSpPr>
        <p:spPr bwMode="auto">
          <a:xfrm>
            <a:off x="1066800" y="5508625"/>
            <a:ext cx="31242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Convergence: Deflected To The Left </a:t>
            </a:r>
            <a:b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(Clockwise)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Troughs &amp; Ridges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Cyclones &amp; Anti-Cyclones are </a:t>
            </a:r>
            <a:br>
              <a:rPr lang="en-US" dirty="0" smtClean="0"/>
            </a:br>
            <a:r>
              <a:rPr lang="en-US" dirty="0" smtClean="0"/>
              <a:t>‘</a:t>
            </a:r>
            <a:r>
              <a:rPr lang="en-US" dirty="0" smtClean="0">
                <a:solidFill>
                  <a:srgbClr val="FF0000"/>
                </a:solidFill>
              </a:rPr>
              <a:t>closed</a:t>
            </a:r>
            <a:r>
              <a:rPr lang="en-US" dirty="0" smtClean="0"/>
              <a:t> cells’</a:t>
            </a:r>
          </a:p>
          <a:p>
            <a:pPr lvl="1" eaLnBrk="1" hangingPunct="1">
              <a:defRPr/>
            </a:pPr>
            <a:r>
              <a:rPr lang="en-US" dirty="0" smtClean="0"/>
              <a:t>Isobars form localized concentric circles</a:t>
            </a:r>
          </a:p>
          <a:p>
            <a:pPr eaLnBrk="1" hangingPunct="1">
              <a:defRPr/>
            </a:pPr>
            <a:r>
              <a:rPr lang="en-US" dirty="0" smtClean="0"/>
              <a:t>However, Low &amp; High pressure systems may be seen as elongated areas known as Troughs &amp; Ridges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Troughs</a:t>
            </a:r>
            <a:r>
              <a:rPr lang="en-US" dirty="0" smtClean="0"/>
              <a:t> wrap around Low Pressures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Ridges</a:t>
            </a:r>
            <a:r>
              <a:rPr lang="en-US" dirty="0" smtClean="0"/>
              <a:t> wrap around High Pressures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1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ow temperature effects the height of press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IG07_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4" b="26666"/>
          <a:stretch>
            <a:fillRect/>
          </a:stretch>
        </p:blipFill>
        <p:spPr bwMode="auto">
          <a:xfrm>
            <a:off x="0" y="12954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5105400" y="4953000"/>
            <a:ext cx="38100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Troughs Have Counter-Clockwise Motion in the Northern Hemisphere</a:t>
            </a:r>
          </a:p>
        </p:txBody>
      </p:sp>
      <p:sp>
        <p:nvSpPr>
          <p:cNvPr id="324614" name="Text Box 6"/>
          <p:cNvSpPr txBox="1">
            <a:spLocks noChangeArrowheads="1"/>
          </p:cNvSpPr>
          <p:nvPr/>
        </p:nvSpPr>
        <p:spPr bwMode="auto">
          <a:xfrm>
            <a:off x="533400" y="4953000"/>
            <a:ext cx="35814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Ridges Have Clockwise Motion in the Northern Hemisphere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3" grpId="0" animBg="1"/>
      <p:bldP spid="3246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G10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Super/</a:t>
            </a:r>
            <a:r>
              <a:rPr lang="en-US" dirty="0" err="1" smtClean="0"/>
              <a:t>Subgeostrophic</a:t>
            </a:r>
            <a:r>
              <a:rPr lang="en-US" dirty="0" smtClean="0"/>
              <a:t> Flow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Supergeostrophic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2400" dirty="0" smtClean="0"/>
              <a:t>Clockwise flow around high pressure is </a:t>
            </a:r>
            <a:r>
              <a:rPr lang="en-US" sz="2400" dirty="0" smtClean="0">
                <a:solidFill>
                  <a:srgbClr val="FF0000"/>
                </a:solidFill>
              </a:rPr>
              <a:t>FASTER</a:t>
            </a:r>
            <a:r>
              <a:rPr lang="en-US" sz="2400" dirty="0" smtClean="0"/>
              <a:t> than </a:t>
            </a:r>
            <a:r>
              <a:rPr lang="en-US" sz="2400" dirty="0" err="1" smtClean="0"/>
              <a:t>geostrophic</a:t>
            </a:r>
            <a:r>
              <a:rPr lang="en-US" sz="2400" dirty="0" smtClean="0"/>
              <a:t> straight line flow for same PGF</a:t>
            </a:r>
          </a:p>
          <a:p>
            <a:pPr lvl="1" eaLnBrk="1" hangingPunct="1">
              <a:defRPr/>
            </a:pPr>
            <a:r>
              <a:rPr lang="en-US" sz="2400" dirty="0" err="1" smtClean="0"/>
              <a:t>Coriolis</a:t>
            </a:r>
            <a:r>
              <a:rPr lang="en-US" sz="2400" dirty="0" smtClean="0"/>
              <a:t> &gt; PGF so that flow can move in circle (NET force turning toward center)</a:t>
            </a:r>
          </a:p>
          <a:p>
            <a:pPr eaLnBrk="1" hangingPunct="1"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Subgeostrophic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2400" dirty="0" smtClean="0"/>
              <a:t>Counter-Clockwise flow around low pressure is </a:t>
            </a:r>
            <a:r>
              <a:rPr lang="en-US" sz="2400" dirty="0" smtClean="0">
                <a:solidFill>
                  <a:srgbClr val="FF0000"/>
                </a:solidFill>
              </a:rPr>
              <a:t>SLOWER</a:t>
            </a:r>
            <a:r>
              <a:rPr lang="en-US" sz="2400" dirty="0" smtClean="0"/>
              <a:t> than </a:t>
            </a:r>
            <a:r>
              <a:rPr lang="en-US" sz="2400" dirty="0" err="1" smtClean="0"/>
              <a:t>geostrophic</a:t>
            </a:r>
            <a:r>
              <a:rPr lang="en-US" sz="2400" dirty="0" smtClean="0"/>
              <a:t> straight line flow for same PGF</a:t>
            </a:r>
          </a:p>
          <a:p>
            <a:pPr lvl="1" eaLnBrk="1" hangingPunct="1">
              <a:defRPr/>
            </a:pPr>
            <a:r>
              <a:rPr lang="en-US" sz="2400" dirty="0" err="1" smtClean="0"/>
              <a:t>Coriolis</a:t>
            </a:r>
            <a:r>
              <a:rPr lang="en-US" sz="2400" dirty="0" smtClean="0"/>
              <a:t> &lt; PGF so that flow can move in circle (NET force turning toward center)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2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Troughs &amp; Ridges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Flow around Ridge is clockwise so it is faster than Flow around Trough which is cyclonic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Convergence</a:t>
            </a:r>
            <a:r>
              <a:rPr lang="en-US" sz="2800" dirty="0" smtClean="0"/>
              <a:t> of air created between ridge and trough as it </a:t>
            </a:r>
            <a:r>
              <a:rPr lang="en-US" sz="2800" dirty="0" smtClean="0">
                <a:solidFill>
                  <a:srgbClr val="FF0000"/>
                </a:solidFill>
              </a:rPr>
              <a:t>slows</a:t>
            </a:r>
            <a:r>
              <a:rPr lang="en-US" sz="2800" dirty="0" smtClean="0"/>
              <a:t> DOWN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This pushes air downwards, creating a near-surface High pressure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Divergence</a:t>
            </a:r>
            <a:r>
              <a:rPr lang="en-US" sz="2800" dirty="0" smtClean="0"/>
              <a:t> of air created between trough and ridge as it </a:t>
            </a:r>
            <a:r>
              <a:rPr lang="en-US" sz="2800" dirty="0" smtClean="0">
                <a:solidFill>
                  <a:srgbClr val="FF0000"/>
                </a:solidFill>
              </a:rPr>
              <a:t>speeds</a:t>
            </a:r>
            <a:r>
              <a:rPr lang="en-US" sz="2800" dirty="0" smtClean="0"/>
              <a:t> UP</a:t>
            </a:r>
          </a:p>
          <a:p>
            <a:pPr lvl="1" eaLnBrk="1" hangingPunct="1">
              <a:defRPr/>
            </a:pPr>
            <a:r>
              <a:rPr lang="en-US" sz="2400" dirty="0" smtClean="0"/>
              <a:t>This pulls air upwards, creating a near-surface Low pressure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2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IG10_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Troughs &amp; Ridges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Typically:</a:t>
            </a:r>
          </a:p>
          <a:p>
            <a:pPr lvl="1" eaLnBrk="1" hangingPunct="1">
              <a:defRPr/>
            </a:pPr>
            <a:r>
              <a:rPr lang="en-US" dirty="0" smtClean="0"/>
              <a:t>Cyclones &amp; Anti-Cyclones are more commonly found near the </a:t>
            </a:r>
            <a:r>
              <a:rPr lang="en-US" dirty="0" smtClean="0">
                <a:solidFill>
                  <a:srgbClr val="FF0000"/>
                </a:solidFill>
              </a:rPr>
              <a:t>Earth’s Surface</a:t>
            </a:r>
          </a:p>
          <a:p>
            <a:pPr lvl="1" eaLnBrk="1" hangingPunct="1">
              <a:defRPr/>
            </a:pPr>
            <a:r>
              <a:rPr lang="en-US" dirty="0" smtClean="0"/>
              <a:t>Whereas Troughs &amp; Ridges are more commonly found in the </a:t>
            </a:r>
            <a:r>
              <a:rPr lang="en-US" dirty="0" smtClean="0">
                <a:solidFill>
                  <a:srgbClr val="FF0000"/>
                </a:solidFill>
              </a:rPr>
              <a:t>Upper Atmosphere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1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07_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76200" y="76200"/>
            <a:ext cx="2819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Upper Atmosphere</a:t>
            </a:r>
          </a:p>
        </p:txBody>
      </p:sp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6248400" y="6315075"/>
            <a:ext cx="2819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Atmosphere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3" grpId="0" animBg="1"/>
      <p:bldP spid="3430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 Gradient Force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This is the force that drives winds (causes air to move)</a:t>
            </a:r>
          </a:p>
          <a:p>
            <a:pPr lvl="1" eaLnBrk="1" hangingPunct="1">
              <a:defRPr/>
            </a:pPr>
            <a:r>
              <a:rPr lang="en-US" dirty="0" smtClean="0"/>
              <a:t>A ‘</a:t>
            </a:r>
            <a:r>
              <a:rPr lang="en-US" dirty="0" smtClean="0">
                <a:solidFill>
                  <a:srgbClr val="FF0000"/>
                </a:solidFill>
              </a:rPr>
              <a:t>gradient</a:t>
            </a:r>
            <a:r>
              <a:rPr lang="en-US" dirty="0" smtClean="0"/>
              <a:t>’ usually refers to a change in some value over distance</a:t>
            </a:r>
          </a:p>
          <a:p>
            <a:pPr lvl="1" eaLnBrk="1" hangingPunct="1">
              <a:defRPr/>
            </a:pPr>
            <a:r>
              <a:rPr lang="en-US" dirty="0" smtClean="0"/>
              <a:t>Hill slopes, for example, have a change in elevation over a distance</a:t>
            </a:r>
          </a:p>
          <a:p>
            <a:pPr lvl="2" eaLnBrk="1" hangingPunct="1">
              <a:defRPr/>
            </a:pPr>
            <a:r>
              <a:rPr lang="en-US" dirty="0" smtClean="0"/>
              <a:t>so a gradient or slope can be calculated: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 Gradient Force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Gradients:</a:t>
            </a:r>
          </a:p>
          <a:p>
            <a:pPr lvl="1" eaLnBrk="1" hangingPunct="1">
              <a:defRPr/>
            </a:pPr>
            <a:r>
              <a:rPr lang="en-US" dirty="0" smtClean="0"/>
              <a:t>Calculated as </a:t>
            </a:r>
            <a:r>
              <a:rPr lang="en-US" dirty="0" smtClean="0">
                <a:solidFill>
                  <a:srgbClr val="FF0000"/>
                </a:solidFill>
              </a:rPr>
              <a:t>Rise/Run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33400" y="3657600"/>
            <a:ext cx="8153400" cy="2209800"/>
            <a:chOff x="336" y="2304"/>
            <a:chExt cx="5136" cy="1392"/>
          </a:xfrm>
        </p:grpSpPr>
        <p:sp>
          <p:nvSpPr>
            <p:cNvPr id="10245" name="Text Box 7"/>
            <p:cNvSpPr txBox="1">
              <a:spLocks noChangeArrowheads="1"/>
            </p:cNvSpPr>
            <p:nvPr/>
          </p:nvSpPr>
          <p:spPr bwMode="auto">
            <a:xfrm>
              <a:off x="336" y="2736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Elevation</a:t>
              </a:r>
            </a:p>
          </p:txBody>
        </p:sp>
        <p:sp>
          <p:nvSpPr>
            <p:cNvPr id="10246" name="Text Box 8"/>
            <p:cNvSpPr txBox="1">
              <a:spLocks noChangeArrowheads="1"/>
            </p:cNvSpPr>
            <p:nvPr/>
          </p:nvSpPr>
          <p:spPr bwMode="auto">
            <a:xfrm>
              <a:off x="1536" y="3408"/>
              <a:ext cx="16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Distance (30m)</a:t>
              </a:r>
            </a:p>
          </p:txBody>
        </p:sp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2064" y="2304"/>
              <a:ext cx="3408" cy="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Gradient = Elevation/Distance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	(25-15)/30 = 10/30 = 0.33</a:t>
              </a:r>
            </a:p>
          </p:txBody>
        </p:sp>
        <p:sp>
          <p:nvSpPr>
            <p:cNvPr id="10248" name="Text Box 10"/>
            <p:cNvSpPr txBox="1">
              <a:spLocks noChangeArrowheads="1"/>
            </p:cNvSpPr>
            <p:nvPr/>
          </p:nvSpPr>
          <p:spPr bwMode="auto">
            <a:xfrm>
              <a:off x="1200" y="3264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A</a:t>
              </a:r>
            </a:p>
          </p:txBody>
        </p:sp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3168" y="3264"/>
              <a:ext cx="4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B</a:t>
              </a:r>
            </a:p>
          </p:txBody>
        </p:sp>
        <p:sp>
          <p:nvSpPr>
            <p:cNvPr id="10250" name="Text Box 12"/>
            <p:cNvSpPr txBox="1">
              <a:spLocks noChangeArrowheads="1"/>
            </p:cNvSpPr>
            <p:nvPr/>
          </p:nvSpPr>
          <p:spPr bwMode="auto">
            <a:xfrm>
              <a:off x="816" y="3024"/>
              <a:ext cx="528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600"/>
                <a:t>15m</a:t>
              </a:r>
            </a:p>
          </p:txBody>
        </p:sp>
        <p:sp>
          <p:nvSpPr>
            <p:cNvPr id="10251" name="Text Box 13"/>
            <p:cNvSpPr txBox="1">
              <a:spLocks noChangeArrowheads="1"/>
            </p:cNvSpPr>
            <p:nvPr/>
          </p:nvSpPr>
          <p:spPr bwMode="auto">
            <a:xfrm>
              <a:off x="864" y="2352"/>
              <a:ext cx="528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600"/>
                <a:t>25m</a:t>
              </a:r>
            </a:p>
          </p:txBody>
        </p:sp>
        <p:sp>
          <p:nvSpPr>
            <p:cNvPr id="10252" name="AutoShape 14"/>
            <p:cNvSpPr>
              <a:spLocks noChangeArrowheads="1"/>
            </p:cNvSpPr>
            <p:nvPr/>
          </p:nvSpPr>
          <p:spPr bwMode="auto">
            <a:xfrm>
              <a:off x="1440" y="2496"/>
              <a:ext cx="1728" cy="816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 Gradient Force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 ‘Pressure Gradient’ is the same thing</a:t>
            </a:r>
          </a:p>
          <a:p>
            <a:pPr lvl="1" eaLnBrk="1" hangingPunct="1">
              <a:defRPr/>
            </a:pPr>
            <a:r>
              <a:rPr lang="en-US" smtClean="0"/>
              <a:t>But the ‘Rise’ value is pressure:</a:t>
            </a:r>
          </a:p>
          <a:p>
            <a:pPr lvl="2" eaLnBrk="1" hangingPunct="1">
              <a:defRPr/>
            </a:pPr>
            <a:r>
              <a:rPr lang="en-US" smtClean="0"/>
              <a:t>Calculates a change in Pressure over distance. </a:t>
            </a:r>
          </a:p>
          <a:p>
            <a:pPr lvl="3" eaLnBrk="1" hangingPunct="1">
              <a:defRPr/>
            </a:pPr>
            <a:r>
              <a:rPr lang="en-US" smtClean="0"/>
              <a:t>Here, wind blows from A to B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38200" y="4281488"/>
            <a:ext cx="7848600" cy="2057400"/>
            <a:chOff x="528" y="2697"/>
            <a:chExt cx="4944" cy="1296"/>
          </a:xfrm>
        </p:grpSpPr>
        <p:sp>
          <p:nvSpPr>
            <p:cNvPr id="11269" name="AutoShape 11"/>
            <p:cNvSpPr>
              <a:spLocks noChangeArrowheads="1"/>
            </p:cNvSpPr>
            <p:nvPr/>
          </p:nvSpPr>
          <p:spPr bwMode="auto">
            <a:xfrm>
              <a:off x="1440" y="2832"/>
              <a:ext cx="1728" cy="816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0" name="Text Box 15"/>
            <p:cNvSpPr txBox="1">
              <a:spLocks noChangeArrowheads="1"/>
            </p:cNvSpPr>
            <p:nvPr/>
          </p:nvSpPr>
          <p:spPr bwMode="auto">
            <a:xfrm>
              <a:off x="528" y="3072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Pressure</a:t>
              </a:r>
            </a:p>
          </p:txBody>
        </p:sp>
        <p:sp>
          <p:nvSpPr>
            <p:cNvPr id="11271" name="Text Box 16"/>
            <p:cNvSpPr txBox="1">
              <a:spLocks noChangeArrowheads="1"/>
            </p:cNvSpPr>
            <p:nvPr/>
          </p:nvSpPr>
          <p:spPr bwMode="auto">
            <a:xfrm>
              <a:off x="1584" y="3705"/>
              <a:ext cx="16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Distance (30m)</a:t>
              </a:r>
            </a:p>
          </p:txBody>
        </p:sp>
        <p:sp>
          <p:nvSpPr>
            <p:cNvPr id="11272" name="Text Box 17"/>
            <p:cNvSpPr txBox="1">
              <a:spLocks noChangeArrowheads="1"/>
            </p:cNvSpPr>
            <p:nvPr/>
          </p:nvSpPr>
          <p:spPr bwMode="auto">
            <a:xfrm>
              <a:off x="2064" y="2697"/>
              <a:ext cx="3408" cy="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P G F = Pressure/Distance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	(1024-1012)/30 = 12/30 = 0.4</a:t>
              </a:r>
            </a:p>
          </p:txBody>
        </p:sp>
        <p:sp>
          <p:nvSpPr>
            <p:cNvPr id="11273" name="Text Box 18"/>
            <p:cNvSpPr txBox="1">
              <a:spLocks noChangeArrowheads="1"/>
            </p:cNvSpPr>
            <p:nvPr/>
          </p:nvSpPr>
          <p:spPr bwMode="auto">
            <a:xfrm>
              <a:off x="1248" y="3609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A</a:t>
              </a:r>
            </a:p>
          </p:txBody>
        </p:sp>
        <p:sp>
          <p:nvSpPr>
            <p:cNvPr id="11274" name="Text Box 19"/>
            <p:cNvSpPr txBox="1">
              <a:spLocks noChangeArrowheads="1"/>
            </p:cNvSpPr>
            <p:nvPr/>
          </p:nvSpPr>
          <p:spPr bwMode="auto">
            <a:xfrm>
              <a:off x="3120" y="3609"/>
              <a:ext cx="4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B</a:t>
              </a:r>
            </a:p>
          </p:txBody>
        </p:sp>
        <p:sp>
          <p:nvSpPr>
            <p:cNvPr id="11275" name="Text Box 20"/>
            <p:cNvSpPr txBox="1">
              <a:spLocks noChangeArrowheads="1"/>
            </p:cNvSpPr>
            <p:nvPr/>
          </p:nvSpPr>
          <p:spPr bwMode="auto">
            <a:xfrm>
              <a:off x="768" y="3465"/>
              <a:ext cx="7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1012</a:t>
              </a:r>
            </a:p>
          </p:txBody>
        </p:sp>
        <p:sp>
          <p:nvSpPr>
            <p:cNvPr id="11276" name="Text Box 21"/>
            <p:cNvSpPr txBox="1">
              <a:spLocks noChangeArrowheads="1"/>
            </p:cNvSpPr>
            <p:nvPr/>
          </p:nvSpPr>
          <p:spPr bwMode="auto">
            <a:xfrm>
              <a:off x="816" y="2697"/>
              <a:ext cx="7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1024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Pressure Gradient Force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Pressure Gradient Force, therefore, controls </a:t>
            </a:r>
            <a:r>
              <a:rPr lang="en-US" dirty="0" smtClean="0">
                <a:solidFill>
                  <a:srgbClr val="FF0000"/>
                </a:solidFill>
              </a:rPr>
              <a:t>WIND DIRECTION</a:t>
            </a:r>
          </a:p>
          <a:p>
            <a:pPr lvl="1" eaLnBrk="1" hangingPunct="1">
              <a:defRPr/>
            </a:pPr>
            <a:r>
              <a:rPr lang="en-US" dirty="0" smtClean="0"/>
              <a:t>In fact, were there no other forces to consider, we would expect:</a:t>
            </a:r>
          </a:p>
          <a:p>
            <a:pPr lvl="2" eaLnBrk="1" hangingPunct="1">
              <a:defRPr/>
            </a:pPr>
            <a:r>
              <a:rPr lang="en-US" dirty="0" smtClean="0"/>
              <a:t>Air to move </a:t>
            </a:r>
            <a:r>
              <a:rPr lang="en-US" i="1" dirty="0" smtClean="0"/>
              <a:t>DIRECTLY</a:t>
            </a:r>
            <a:r>
              <a:rPr lang="en-US" dirty="0" smtClean="0"/>
              <a:t> from an area of High pressure to an area of Low pressure</a:t>
            </a:r>
          </a:p>
          <a:p>
            <a:pPr lvl="2" eaLnBrk="1" hangingPunct="1">
              <a:defRPr/>
            </a:pPr>
            <a:r>
              <a:rPr lang="en-US" dirty="0" smtClean="0"/>
              <a:t>This motion would be perpendicular to (ACROSS) the isobars…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8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1216</Words>
  <Application>Microsoft Office PowerPoint</Application>
  <PresentationFormat>On-screen Show (4:3)</PresentationFormat>
  <Paragraphs>244</Paragraphs>
  <Slides>56</Slides>
  <Notes>56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Pixel</vt:lpstr>
      <vt:lpstr>1_Default Design</vt:lpstr>
      <vt:lpstr>Atmospheric Pressure</vt:lpstr>
      <vt:lpstr>Pressure</vt:lpstr>
      <vt:lpstr>Slide 3</vt:lpstr>
      <vt:lpstr>Wind</vt:lpstr>
      <vt:lpstr>Slide 5</vt:lpstr>
      <vt:lpstr>Pressure Gradient Force</vt:lpstr>
      <vt:lpstr>Pressure Gradient Force</vt:lpstr>
      <vt:lpstr>Pressure Gradient Force</vt:lpstr>
      <vt:lpstr>Pressure Gradient Force</vt:lpstr>
      <vt:lpstr>Slide 10</vt:lpstr>
      <vt:lpstr>Slide 11</vt:lpstr>
      <vt:lpstr>Pressure Gradient Force</vt:lpstr>
      <vt:lpstr>Pressure Gradient Force</vt:lpstr>
      <vt:lpstr>Slide 14</vt:lpstr>
      <vt:lpstr>Pressure Gradient Force</vt:lpstr>
      <vt:lpstr>Wind</vt:lpstr>
      <vt:lpstr>Coriolis Force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Coriolis Force</vt:lpstr>
      <vt:lpstr>Gradient Winds</vt:lpstr>
      <vt:lpstr>Slide 28</vt:lpstr>
      <vt:lpstr>Slide 29</vt:lpstr>
      <vt:lpstr>Friction</vt:lpstr>
      <vt:lpstr>Slide 31</vt:lpstr>
      <vt:lpstr>Slide 32</vt:lpstr>
      <vt:lpstr>Slide 33</vt:lpstr>
      <vt:lpstr>Slide 34</vt:lpstr>
      <vt:lpstr>Slide 35</vt:lpstr>
      <vt:lpstr>Slide 36</vt:lpstr>
      <vt:lpstr>Cyclonic Flow</vt:lpstr>
      <vt:lpstr>Slide 38</vt:lpstr>
      <vt:lpstr>Anti-Cyclonic Flow</vt:lpstr>
      <vt:lpstr>Slide 40</vt:lpstr>
      <vt:lpstr>Low Pressure Systems</vt:lpstr>
      <vt:lpstr>Slide 42</vt:lpstr>
      <vt:lpstr>Slide 43</vt:lpstr>
      <vt:lpstr>High Pressure Systems</vt:lpstr>
      <vt:lpstr>Slide 45</vt:lpstr>
      <vt:lpstr>Slide 46</vt:lpstr>
      <vt:lpstr>Slide 47</vt:lpstr>
      <vt:lpstr>Slide 48</vt:lpstr>
      <vt:lpstr>Troughs &amp; Ridges</vt:lpstr>
      <vt:lpstr>Slide 50</vt:lpstr>
      <vt:lpstr>Slide 51</vt:lpstr>
      <vt:lpstr>Super/Subgeostrophic Flow</vt:lpstr>
      <vt:lpstr>Troughs &amp; Ridges</vt:lpstr>
      <vt:lpstr>Slide 54</vt:lpstr>
      <vt:lpstr>Troughs &amp; Ridges</vt:lpstr>
      <vt:lpstr>Slide 56</vt:lpstr>
    </vt:vector>
  </TitlesOfParts>
  <Company>FAU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PRESSURE</dc:title>
  <dc:creator>student</dc:creator>
  <cp:lastModifiedBy>geo-admin</cp:lastModifiedBy>
  <cp:revision>126</cp:revision>
  <dcterms:created xsi:type="dcterms:W3CDTF">2001-10-16T15:32:36Z</dcterms:created>
  <dcterms:modified xsi:type="dcterms:W3CDTF">2012-05-29T17:11:37Z</dcterms:modified>
</cp:coreProperties>
</file>